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5" r:id="rId4"/>
    <p:sldId id="266" r:id="rId5"/>
    <p:sldId id="268" r:id="rId6"/>
    <p:sldId id="257" r:id="rId7"/>
    <p:sldId id="270" r:id="rId8"/>
    <p:sldId id="258" r:id="rId9"/>
    <p:sldId id="271" r:id="rId10"/>
    <p:sldId id="272" r:id="rId11"/>
    <p:sldId id="259" r:id="rId12"/>
    <p:sldId id="260" r:id="rId13"/>
    <p:sldId id="273" r:id="rId14"/>
    <p:sldId id="261" r:id="rId15"/>
    <p:sldId id="274" r:id="rId16"/>
    <p:sldId id="262" r:id="rId17"/>
    <p:sldId id="275" r:id="rId18"/>
    <p:sldId id="263" r:id="rId19"/>
    <p:sldId id="276" r:id="rId20"/>
    <p:sldId id="267" r:id="rId21"/>
    <p:sldId id="277" r:id="rId22"/>
    <p:sldId id="269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BB923-4FE3-4ED9-BD33-4B7B3B9F0988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38FB2-C363-48EF-A4B0-17A77F3D10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30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17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23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0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04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80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19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07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97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31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E08E-AC85-45FA-A948-F1899CC04F45}" type="datetimeFigureOut">
              <a:rPr lang="hu-HU" smtClean="0"/>
              <a:t>2025. 08. 07.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6812-C934-4BC3-891C-07A5DCA319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60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GlkvTisgu7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0GbJwgSs80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RP-5nuPCYM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kenGEE96SQ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diMA2_BX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fnipeAXKc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kosdoboz.hu/feladatsor?id=2533" TargetMode="External"/><Relationship Id="rId5" Type="http://schemas.openxmlformats.org/officeDocument/2006/relationships/hyperlink" Target="https://www.okosdoboz.hu/hu-HU/Hatarontuli" TargetMode="Externa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af3KawYplM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YMH0U86X26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81590">
              <a:schemeClr val="accent6">
                <a:lumMod val="40000"/>
                <a:lumOff val="60000"/>
              </a:schemeClr>
            </a:gs>
            <a:gs pos="48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öldgömb természetjáró illusztráció kicsi túrázók áll Stock fotó © le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77345"/>
            <a:ext cx="2535382" cy="20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YULAI SZÁLLÁS-ÁRAINK CSOPORTOKNAK - CORVIN APARTMANOK - MESEHÁZ APAR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63" y="198510"/>
            <a:ext cx="417483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3746" y="1199281"/>
            <a:ext cx="9319491" cy="1856654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+mn-lt"/>
                <a:cs typeface="Times New Roman" panose="02020603050405020304" pitchFamily="18" charset="0"/>
              </a:rPr>
              <a:t>Kis ízelítő </a:t>
            </a:r>
            <a:br>
              <a:rPr lang="hu-HU" b="1" dirty="0">
                <a:latin typeface="+mn-lt"/>
                <a:cs typeface="Times New Roman" panose="02020603050405020304" pitchFamily="18" charset="0"/>
              </a:rPr>
            </a:br>
            <a:r>
              <a:rPr lang="hu-HU" b="1" dirty="0">
                <a:latin typeface="+mn-lt"/>
                <a:cs typeface="Times New Roman" panose="02020603050405020304" pitchFamily="18" charset="0"/>
              </a:rPr>
              <a:t>Nyugat-Felvidék kincseiből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1491" y="3317125"/>
            <a:ext cx="9144000" cy="1997364"/>
          </a:xfrm>
        </p:spPr>
        <p:txBody>
          <a:bodyPr>
            <a:normAutofit fontScale="25000" lnSpcReduction="20000"/>
          </a:bodyPr>
          <a:lstStyle/>
          <a:p>
            <a:r>
              <a:rPr lang="hu-HU" sz="12800" dirty="0">
                <a:cs typeface="Times New Roman" panose="02020603050405020304" pitchFamily="18" charset="0"/>
              </a:rPr>
              <a:t>Határtalanul tanulmányi kirándulás időpontja: 2025.04.14-16.</a:t>
            </a:r>
          </a:p>
          <a:p>
            <a:r>
              <a:rPr lang="hu-HU" sz="12800" dirty="0">
                <a:cs typeface="Times New Roman" panose="02020603050405020304" pitchFamily="18" charset="0"/>
              </a:rPr>
              <a:t> </a:t>
            </a:r>
          </a:p>
          <a:p>
            <a:r>
              <a:rPr lang="hu-HU" sz="12800" dirty="0">
                <a:cs typeface="Times New Roman" panose="02020603050405020304" pitchFamily="18" charset="0"/>
              </a:rPr>
              <a:t>Összesen megtett út: 1 220 km</a:t>
            </a:r>
          </a:p>
          <a:p>
            <a:r>
              <a:rPr lang="hu-HU" sz="12800" dirty="0">
                <a:cs typeface="Times New Roman" panose="02020603050405020304" pitchFamily="18" charset="0"/>
              </a:rPr>
              <a:t> </a:t>
            </a:r>
          </a:p>
          <a:p>
            <a:r>
              <a:rPr lang="hu-HU" sz="12800" dirty="0">
                <a:cs typeface="Times New Roman" panose="02020603050405020304" pitchFamily="18" charset="0"/>
              </a:rPr>
              <a:t> Az utazás szervezője: Kárpát-Európa Utazási Iroda</a:t>
            </a:r>
          </a:p>
          <a:p>
            <a:endParaRPr lang="hu-HU" sz="5100" dirty="0"/>
          </a:p>
        </p:txBody>
      </p:sp>
    </p:spTree>
    <p:extLst>
      <p:ext uri="{BB962C8B-B14F-4D97-AF65-F5344CB8AC3E}">
        <p14:creationId xmlns:p14="http://schemas.microsoft.com/office/powerpoint/2010/main" val="4208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ED594-BFEC-936B-2D59-A37FECC8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127008-5CB6-832E-394E-F060D00D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47" y="145955"/>
            <a:ext cx="10058555" cy="85866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1. nap: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Garamszentbenedek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Hronský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Beňadik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14" descr="Kolostor - Garamszentbenedek - Slovakia.travel">
            <a:extLst>
              <a:ext uri="{FF2B5EF4-FFF2-40B4-BE49-F238E27FC236}">
                <a16:creationId xmlns:a16="http://schemas.microsoft.com/office/drawing/2014/main" id="{5BDDB9F3-3625-45B6-9129-063D948BE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6" descr="Kolostor - Garamszentbenedek - Slovakia.travel">
            <a:extLst>
              <a:ext uri="{FF2B5EF4-FFF2-40B4-BE49-F238E27FC236}">
                <a16:creationId xmlns:a16="http://schemas.microsoft.com/office/drawing/2014/main" id="{46379577-26AC-F557-A6A0-FE03EA0E6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Online médiaelem 8" title="A GARAMSZENTBENEDEKI BENCÉS APÁTSÁGI TEMPLOM ÉS KOLOSTOR">
            <a:hlinkClick r:id="" action="ppaction://media"/>
            <a:extLst>
              <a:ext uri="{FF2B5EF4-FFF2-40B4-BE49-F238E27FC236}">
                <a16:creationId xmlns:a16="http://schemas.microsoft.com/office/drawing/2014/main" id="{344E08A3-5078-72B6-2203-58C3B4E82F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3584" y="1183883"/>
            <a:ext cx="9556679" cy="53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83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9112" y="195263"/>
            <a:ext cx="10880035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2. nap: Látogatás a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Zsérei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Magyar Tannyelvű Iskolába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206" y="3091657"/>
            <a:ext cx="5460594" cy="3365044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132032" y="1613744"/>
            <a:ext cx="9452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0" i="0" dirty="0">
                <a:solidFill>
                  <a:srgbClr val="000000"/>
                </a:solidFill>
                <a:effectLst/>
              </a:rPr>
              <a:t>Nyitrától 10 km-re, Északkeletre található </a:t>
            </a:r>
            <a:r>
              <a:rPr lang="hu-HU" sz="2200" b="1" i="0" dirty="0" err="1">
                <a:solidFill>
                  <a:srgbClr val="000000"/>
                </a:solidFill>
                <a:effectLst/>
              </a:rPr>
              <a:t>Zsére</a:t>
            </a:r>
            <a:r>
              <a:rPr lang="hu-H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hu-HU" sz="2200" b="1" dirty="0">
                <a:solidFill>
                  <a:srgbClr val="000000"/>
                </a:solidFill>
              </a:rPr>
              <a:t>- </a:t>
            </a:r>
            <a:r>
              <a:rPr lang="hu-HU" sz="2200" b="1" dirty="0" err="1">
                <a:solidFill>
                  <a:srgbClr val="000000"/>
                </a:solidFill>
              </a:rPr>
              <a:t>Žirany</a:t>
            </a:r>
            <a:r>
              <a:rPr lang="hu-HU" sz="2200" b="1" dirty="0">
                <a:solidFill>
                  <a:srgbClr val="000000"/>
                </a:solidFill>
              </a:rPr>
              <a:t>.</a:t>
            </a:r>
            <a:r>
              <a:rPr lang="hu-H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hu-HU" sz="2200" b="0" i="0" dirty="0">
                <a:solidFill>
                  <a:srgbClr val="000000"/>
                </a:solidFill>
                <a:effectLst/>
              </a:rPr>
              <a:t>A község a Zobor és a Gímes hegyvonulatait elválasztó </a:t>
            </a:r>
            <a:r>
              <a:rPr lang="hu-HU" sz="2200" b="0" i="0" dirty="0" err="1">
                <a:solidFill>
                  <a:srgbClr val="000000"/>
                </a:solidFill>
                <a:effectLst/>
              </a:rPr>
              <a:t>Zsérei</a:t>
            </a:r>
            <a:r>
              <a:rPr lang="hu-HU" sz="2200" b="0" i="0" dirty="0">
                <a:solidFill>
                  <a:srgbClr val="000000"/>
                </a:solidFill>
                <a:effectLst/>
              </a:rPr>
              <a:t>-szorostól Keletre, 250 m tengerszint feletti magasságban fekszik</a:t>
            </a:r>
            <a:r>
              <a:rPr lang="hu-HU" sz="2200" dirty="0">
                <a:solidFill>
                  <a:srgbClr val="000000"/>
                </a:solidFill>
              </a:rPr>
              <a:t>.</a:t>
            </a:r>
            <a:endParaRPr lang="hu-HU" sz="2200" b="0" i="0" dirty="0">
              <a:solidFill>
                <a:srgbClr val="000000"/>
              </a:solidFill>
              <a:effectLst/>
            </a:endParaRPr>
          </a:p>
          <a:p>
            <a:endParaRPr lang="hu-HU" dirty="0"/>
          </a:p>
        </p:txBody>
      </p:sp>
      <p:sp>
        <p:nvSpPr>
          <p:cNvPr id="3" name="AutoShape 2" descr="https://ma7media.storage.googleapis.com/sites/default/files/styles/nagykep_large/s3/migrated/pictures/archiv_agy/2017/201705261145510.nr06.jpg.webp?itok=3JyRWO-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6" name="Picture 8" descr="Zoboralja hét magyar iskolájába tizenegy gyermeket írattak be | ma7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1" y="3091657"/>
            <a:ext cx="5312064" cy="33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13" y="1154179"/>
            <a:ext cx="1382774" cy="17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83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148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+mn-lt"/>
                <a:cs typeface="Times New Roman" panose="02020603050405020304" pitchFamily="18" charset="0"/>
              </a:rPr>
              <a:t>2. nap: Bajmóc – </a:t>
            </a:r>
            <a:r>
              <a:rPr lang="hu-HU" b="1" dirty="0" err="1">
                <a:latin typeface="+mn-lt"/>
                <a:cs typeface="Times New Roman" panose="02020603050405020304" pitchFamily="18" charset="0"/>
              </a:rPr>
              <a:t>Bojnice</a:t>
            </a:r>
            <a:br>
              <a:rPr lang="hu-HU" sz="3200" b="1" dirty="0">
                <a:latin typeface="+mn-lt"/>
                <a:cs typeface="Times New Roman" panose="02020603050405020304" pitchFamily="18" charset="0"/>
              </a:rPr>
            </a:br>
            <a:br>
              <a:rPr lang="hu-HU" sz="2800" b="1" dirty="0">
                <a:latin typeface="+mn-lt"/>
                <a:cs typeface="Times New Roman" panose="02020603050405020304" pitchFamily="18" charset="0"/>
              </a:rPr>
            </a:br>
            <a:r>
              <a:rPr lang="hu-HU" sz="2200" dirty="0">
                <a:latin typeface="+mn-lt"/>
                <a:cs typeface="Times New Roman" panose="02020603050405020304" pitchFamily="18" charset="0"/>
              </a:rPr>
              <a:t>Bajmóci vár – tele titokzatos történetekkel</a:t>
            </a:r>
          </a:p>
        </p:txBody>
      </p:sp>
      <p:pic>
        <p:nvPicPr>
          <p:cNvPr id="1030" name="Picture 6" descr="A bajmóci vár és környé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49" y="197347"/>
            <a:ext cx="2327441" cy="20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AEA1FDD-E028-5A4D-8F5D-41901C22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9" y="2426839"/>
            <a:ext cx="4775200" cy="39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BE24875-5C4B-80C4-1785-F12EFA8C4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83" y="2426839"/>
            <a:ext cx="6065587" cy="42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83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EC945-B8B4-D660-389A-0ADE864E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04CDDB-A42B-4BA2-82EC-6BE943B7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69" y="303480"/>
            <a:ext cx="7914861" cy="1325563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+mn-lt"/>
                <a:cs typeface="Times New Roman" panose="02020603050405020304" pitchFamily="18" charset="0"/>
              </a:rPr>
              <a:t>2. nap: Bajmóc – </a:t>
            </a:r>
            <a:r>
              <a:rPr lang="hu-HU" b="1" dirty="0" err="1">
                <a:latin typeface="+mn-lt"/>
                <a:cs typeface="Times New Roman" panose="02020603050405020304" pitchFamily="18" charset="0"/>
              </a:rPr>
              <a:t>Bojnice</a:t>
            </a:r>
            <a:br>
              <a:rPr lang="hu-HU" sz="3200" b="1" dirty="0">
                <a:latin typeface="+mn-lt"/>
                <a:cs typeface="Times New Roman" panose="02020603050405020304" pitchFamily="18" charset="0"/>
              </a:rPr>
            </a:br>
            <a:endParaRPr lang="hu-HU" sz="2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Online médiaelem 2" title="Száll a rege várról várra — Bajmóc">
            <a:hlinkClick r:id="" action="ppaction://media"/>
            <a:extLst>
              <a:ext uri="{FF2B5EF4-FFF2-40B4-BE49-F238E27FC236}">
                <a16:creationId xmlns:a16="http://schemas.microsoft.com/office/drawing/2014/main" id="{33D68293-9F0D-DB1C-FC63-69982C07BF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8016" y="1218076"/>
            <a:ext cx="9615968" cy="54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83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0563" y="381193"/>
            <a:ext cx="7197437" cy="3008552"/>
          </a:xfrm>
        </p:spPr>
        <p:txBody>
          <a:bodyPr>
            <a:normAutofit/>
          </a:bodyPr>
          <a:lstStyle/>
          <a:p>
            <a:pPr algn="just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2. nap: Trencsén –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Trenčín</a:t>
            </a:r>
            <a:br>
              <a:rPr lang="hu-HU" b="1" dirty="0">
                <a:latin typeface="+mn-lt"/>
                <a:cs typeface="Times New Roman" panose="02020603050405020304" pitchFamily="18" charset="0"/>
              </a:rPr>
            </a:br>
            <a:br>
              <a:rPr lang="hu-HU" dirty="0">
                <a:latin typeface="+mn-lt"/>
                <a:cs typeface="Times New Roman" panose="02020603050405020304" pitchFamily="18" charset="0"/>
              </a:rPr>
            </a:br>
            <a:r>
              <a:rPr lang="hu-HU" sz="2200" dirty="0">
                <a:latin typeface="+mn-lt"/>
                <a:cs typeface="Times New Roman" panose="02020603050405020304" pitchFamily="18" charset="0"/>
              </a:rPr>
              <a:t>Trencséni vár Trencsén városának szívében, a Várhegy (Mária-hegy) mészkőszirtjén emelkedik a Vág völgye fölött. </a:t>
            </a:r>
          </a:p>
        </p:txBody>
      </p:sp>
      <p:sp>
        <p:nvSpPr>
          <p:cNvPr id="11" name="AutoShape 16" descr="Trencséni vár, Szlovákia 2024 - Térkép, nyitvatartás, történ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90" name="Picture 18" descr="Trencséni vár, Szlovákia 2024 - Térkép, nyitvatartás, történe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15" y="3237815"/>
            <a:ext cx="4514725" cy="30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Trencsén vára - Slovakia.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58" y="3056450"/>
            <a:ext cx="4957906" cy="37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upload.wikimedia.org/wikipedia/commons/thumb/3/31/Treciansky_hrad.JPG/250px-Treciansky_h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32" y="311583"/>
            <a:ext cx="3510132" cy="2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0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83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FC053-51ED-137E-F4B3-C78D3375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7924E4-81D3-5FAB-B64B-534099E5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72" y="72968"/>
            <a:ext cx="5860655" cy="1236987"/>
          </a:xfrm>
        </p:spPr>
        <p:txBody>
          <a:bodyPr>
            <a:normAutofit/>
          </a:bodyPr>
          <a:lstStyle/>
          <a:p>
            <a:pPr algn="just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2. nap: Trencsén –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Trenčín</a:t>
            </a:r>
            <a:endParaRPr lang="hu-HU" sz="2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AutoShape 16" descr="Trencséni vár, Szlovákia 2024 - Térkép, nyitvatartás, történet ...">
            <a:extLst>
              <a:ext uri="{FF2B5EF4-FFF2-40B4-BE49-F238E27FC236}">
                <a16:creationId xmlns:a16="http://schemas.microsoft.com/office/drawing/2014/main" id="{F62F5101-3A04-A534-6ED4-404779845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Online médiaelem 4" title="Száll a rege várról várra — Trencsén">
            <a:hlinkClick r:id="" action="ppaction://media"/>
            <a:extLst>
              <a:ext uri="{FF2B5EF4-FFF2-40B4-BE49-F238E27FC236}">
                <a16:creationId xmlns:a16="http://schemas.microsoft.com/office/drawing/2014/main" id="{52B15D9B-80EF-267D-703A-F9A13AC5F8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0786" y="1214706"/>
            <a:ext cx="9750425" cy="55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376" y="225216"/>
            <a:ext cx="7119868" cy="2804311"/>
          </a:xfrm>
        </p:spPr>
        <p:txBody>
          <a:bodyPr>
            <a:normAutofit/>
          </a:bodyPr>
          <a:lstStyle/>
          <a:p>
            <a:pPr algn="just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3. nap: Nagyszombat 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Trnava</a:t>
            </a:r>
            <a:br>
              <a:rPr lang="hu-HU" sz="4800" b="1" dirty="0">
                <a:latin typeface="+mn-lt"/>
                <a:cs typeface="Times New Roman" panose="02020603050405020304" pitchFamily="18" charset="0"/>
              </a:rPr>
            </a:br>
            <a:br>
              <a:rPr lang="hu-HU" sz="2400" dirty="0">
                <a:latin typeface="+mn-lt"/>
                <a:cs typeface="Times New Roman" panose="02020603050405020304" pitchFamily="18" charset="0"/>
              </a:rPr>
            </a:br>
            <a:r>
              <a:rPr lang="hu-HU" sz="2200" dirty="0">
                <a:latin typeface="+mn-lt"/>
                <a:cs typeface="Times New Roman" panose="02020603050405020304" pitchFamily="18" charset="0"/>
              </a:rPr>
              <a:t>A legrégebbi szabad királyi város volt a mai Szlovákia területén. A város ezen kívül több évszázadon keresztül Magyarország fő egyházi központja is volt. </a:t>
            </a:r>
            <a:br>
              <a:rPr lang="hu-HU" sz="2200" dirty="0">
                <a:latin typeface="+mn-lt"/>
                <a:cs typeface="Times New Roman" panose="02020603050405020304" pitchFamily="18" charset="0"/>
              </a:rPr>
            </a:br>
            <a:endParaRPr lang="hu-HU" sz="2200" dirty="0">
              <a:latin typeface="+mn-lt"/>
            </a:endParaRPr>
          </a:p>
        </p:txBody>
      </p:sp>
      <p:sp>
        <p:nvSpPr>
          <p:cNvPr id="4" name="AutoShape 4" descr="A NAGYSZOMBATI EGYETEM ALAPÍTÁSA – Vass Judit ol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A NAGYSZOMBATI EGYETEM ALAPÍTÁSA – Vass Judit olda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4" name="Picture 8" descr="Nagyszombati egyetem főépülete | Bagyinszki Zoltán fotográf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777" y="2292565"/>
            <a:ext cx="3330847" cy="43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A NAGYSZOMBATI EGYETEM ALAPÍTÁSA – Vass Judit olda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8" name="Picture 12" descr="A NAGYSZOMBATI EGYETEM ALAPÍTÁSA – Vass Judit old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77" y="160337"/>
            <a:ext cx="4000841" cy="19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Térké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6" descr="Térké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Picture 2" descr="Jó ötlet Szlovákiába utazni: Nagyszombat – Trnava">
            <a:extLst>
              <a:ext uri="{FF2B5EF4-FFF2-40B4-BE49-F238E27FC236}">
                <a16:creationId xmlns:a16="http://schemas.microsoft.com/office/drawing/2014/main" id="{2F8D2F38-7DCD-E2FC-63AC-5D4B8ADF2DB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70" y="2898671"/>
            <a:ext cx="5801880" cy="32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4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CDB2F-DACC-24D1-6B65-BBDA337A9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4E4D85-88F9-038A-210D-56DC50A0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65" y="116264"/>
            <a:ext cx="7119868" cy="1002546"/>
          </a:xfrm>
        </p:spPr>
        <p:txBody>
          <a:bodyPr>
            <a:normAutofit/>
          </a:bodyPr>
          <a:lstStyle/>
          <a:p>
            <a:pPr algn="just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3. nap: Nagyszombat 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Trnava</a:t>
            </a:r>
            <a:endParaRPr lang="hu-HU" sz="2200" dirty="0">
              <a:latin typeface="+mn-lt"/>
            </a:endParaRPr>
          </a:p>
        </p:txBody>
      </p:sp>
      <p:sp>
        <p:nvSpPr>
          <p:cNvPr id="4" name="AutoShape 4" descr="A NAGYSZOMBATI EGYETEM ALAPÍTÁSA – Vass Judit oldala">
            <a:extLst>
              <a:ext uri="{FF2B5EF4-FFF2-40B4-BE49-F238E27FC236}">
                <a16:creationId xmlns:a16="http://schemas.microsoft.com/office/drawing/2014/main" id="{B412C9AF-AE31-C2D7-A99A-2B46A54B4E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A NAGYSZOMBATI EGYETEM ALAPÍTÁSA – Vass Judit oldala">
            <a:extLst>
              <a:ext uri="{FF2B5EF4-FFF2-40B4-BE49-F238E27FC236}">
                <a16:creationId xmlns:a16="http://schemas.microsoft.com/office/drawing/2014/main" id="{A304FCA6-E444-096E-0E09-3FA4164C1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0" descr="A NAGYSZOMBATI EGYETEM ALAPÍTÁSA – Vass Judit oldala">
            <a:extLst>
              <a:ext uri="{FF2B5EF4-FFF2-40B4-BE49-F238E27FC236}">
                <a16:creationId xmlns:a16="http://schemas.microsoft.com/office/drawing/2014/main" id="{616AAB89-04DB-DD27-4DC7-D73799B1E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Térkép">
            <a:extLst>
              <a:ext uri="{FF2B5EF4-FFF2-40B4-BE49-F238E27FC236}">
                <a16:creationId xmlns:a16="http://schemas.microsoft.com/office/drawing/2014/main" id="{34A1FBB5-23B6-BA5A-FA9E-4494A968A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6" descr="Térkép">
            <a:extLst>
              <a:ext uri="{FF2B5EF4-FFF2-40B4-BE49-F238E27FC236}">
                <a16:creationId xmlns:a16="http://schemas.microsoft.com/office/drawing/2014/main" id="{5075D950-2729-8030-C3DC-268B8BEC4E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Online médiaelem 2" title="Felföldi tájoló, Nagyszombat">
            <a:hlinkClick r:id="" action="ppaction://media"/>
            <a:extLst>
              <a:ext uri="{FF2B5EF4-FFF2-40B4-BE49-F238E27FC236}">
                <a16:creationId xmlns:a16="http://schemas.microsoft.com/office/drawing/2014/main" id="{020FC89B-FCDB-A430-0FFA-66698D1E98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8317" y="1118810"/>
            <a:ext cx="9715363" cy="54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58891" cy="13255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  <a:cs typeface="Times New Roman" panose="02020603050405020304" pitchFamily="18" charset="0"/>
              </a:rPr>
              <a:t>3. nap: Pozsony- Bratislava</a:t>
            </a:r>
            <a:br>
              <a:rPr lang="hu-HU" b="1" dirty="0">
                <a:latin typeface="+mn-lt"/>
                <a:cs typeface="Times New Roman" panose="02020603050405020304" pitchFamily="18" charset="0"/>
              </a:rPr>
            </a:br>
            <a:r>
              <a:rPr lang="hu-HU" sz="2700" b="1" dirty="0">
                <a:latin typeface="+mn-lt"/>
                <a:cs typeface="Times New Roman" panose="02020603050405020304" pitchFamily="18" charset="0"/>
              </a:rPr>
              <a:t>Szlovákia fővárosa</a:t>
            </a:r>
            <a:br>
              <a:rPr lang="hu-HU" sz="2400" dirty="0"/>
            </a:b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yírség Utazási Iro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5" y="4139799"/>
            <a:ext cx="369332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zent Márton-dóm (Pozsony)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8" name="Picture 8" descr="Szent Márton-dóm (Pozsony)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21" y="87929"/>
            <a:ext cx="3298825" cy="37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A pozsonyi Szent Márton-székesegyház | ma7.s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2" descr="A pozsonyi Szent Márton-székesegyház | ma7.s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4" descr="https://ma7media.storage.googleapis.com/sites/default/files/styles/nagykep_large/s3/migrated/pictures/vallas-egyhaz/pozson-szent-marton-dom-043.jpg.webp?itok=6AkDC5u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6" descr="Melyek Pozsony legveszélyesebb városrészei? | ma7.s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Melyek Pozsony legveszélyesebb városrészei? | ma7.s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40" name="Picture 20" descr="Melyek Pozsony legveszélyesebb városrészei? | ma7.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70" y="3986940"/>
            <a:ext cx="3470529" cy="31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zsonyi kifli (Recept Videók) | Pozsonyi kifli! A Pozsonyi kifli egy  mindenki számára ismert örök klasszikus finomság. Omlós tészta burkolta  finom, lágy, diós vagy mákos töltelék. Neked... | By Recept videók | 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02" y="3058646"/>
            <a:ext cx="1770208" cy="10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,5 óra alatt elérhető vonattal: Pozsony télen-nyáron gyönyörű úti cél -  Utazás | Fem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14" y="4230379"/>
            <a:ext cx="3640570" cy="24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60375" y="1487094"/>
            <a:ext cx="70118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dirty="0">
                <a:solidFill>
                  <a:srgbClr val="202122"/>
                </a:solidFill>
              </a:rPr>
              <a:t>a </a:t>
            </a:r>
            <a:r>
              <a:rPr lang="hu-HU" sz="2200" dirty="0"/>
              <a:t>Magyar Királyság</a:t>
            </a:r>
            <a:r>
              <a:rPr lang="hu-HU" sz="2200" dirty="0">
                <a:solidFill>
                  <a:srgbClr val="202122"/>
                </a:solidFill>
              </a:rPr>
              <a:t> koronázási helye, törvényhozó központja és fővárosa 1536 és 1783 között, tizenegy magyar királyt és nyolc királynét koronáztak meg a </a:t>
            </a:r>
            <a:r>
              <a:rPr lang="hu-HU" sz="2200" dirty="0"/>
              <a:t>Szent Márton-székesegyházban</a:t>
            </a:r>
            <a:r>
              <a:rPr lang="hu-HU" sz="2200" dirty="0">
                <a:solidFill>
                  <a:srgbClr val="202122"/>
                </a:solidFill>
              </a:rPr>
              <a:t>. A legtöbb magyar országgyűlést itt tartották a 17. századtól a </a:t>
            </a:r>
            <a:r>
              <a:rPr lang="hu-HU" sz="2200" dirty="0"/>
              <a:t>magyar reformkorig</a:t>
            </a:r>
            <a:r>
              <a:rPr lang="hu-HU" sz="2200" dirty="0">
                <a:solidFill>
                  <a:srgbClr val="202122"/>
                </a:solidFill>
              </a:rPr>
              <a:t>, és a város számos magyar, német és szlovák történelmi személynek adott otthont.</a:t>
            </a:r>
            <a:endParaRPr lang="hu-HU" sz="2200" dirty="0"/>
          </a:p>
        </p:txBody>
      </p:sp>
      <p:pic>
        <p:nvPicPr>
          <p:cNvPr id="4102" name="Picture 6" descr="Magyar koronázási ékszerek - 3D-modell - Mozaik digitális oktatás és tanulá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8" y="87929"/>
            <a:ext cx="1937362" cy="15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1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F8F2D-DA2C-CA3E-1CCC-3E052CDA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0456A-D6D3-A0CC-9A26-7C72389A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972" y="259556"/>
            <a:ext cx="65540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+mn-lt"/>
                <a:cs typeface="Times New Roman" panose="02020603050405020304" pitchFamily="18" charset="0"/>
              </a:rPr>
              <a:t>3. nap: Pozsony- Bratislava</a:t>
            </a:r>
            <a:br>
              <a:rPr lang="hu-HU" b="1" dirty="0">
                <a:latin typeface="+mn-lt"/>
                <a:cs typeface="Times New Roman" panose="02020603050405020304" pitchFamily="18" charset="0"/>
              </a:rPr>
            </a:br>
            <a:r>
              <a:rPr lang="hu-HU" sz="2700" b="1" dirty="0">
                <a:latin typeface="+mn-lt"/>
                <a:cs typeface="Times New Roman" panose="02020603050405020304" pitchFamily="18" charset="0"/>
              </a:rPr>
              <a:t>Szlovákia fővárosa</a:t>
            </a:r>
            <a:br>
              <a:rPr lang="hu-HU" sz="2400" dirty="0"/>
            </a:b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Szent Márton-dóm (Pozsony) – Wikipédia">
            <a:extLst>
              <a:ext uri="{FF2B5EF4-FFF2-40B4-BE49-F238E27FC236}">
                <a16:creationId xmlns:a16="http://schemas.microsoft.com/office/drawing/2014/main" id="{DE5A7D84-F46C-ABE5-A707-EA61A5AFC4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A pozsonyi Szent Márton-székesegyház | ma7.sk">
            <a:extLst>
              <a:ext uri="{FF2B5EF4-FFF2-40B4-BE49-F238E27FC236}">
                <a16:creationId xmlns:a16="http://schemas.microsoft.com/office/drawing/2014/main" id="{9EDCC669-CE80-380E-B02E-A3C9A2F22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2" descr="A pozsonyi Szent Márton-székesegyház | ma7.sk">
            <a:extLst>
              <a:ext uri="{FF2B5EF4-FFF2-40B4-BE49-F238E27FC236}">
                <a16:creationId xmlns:a16="http://schemas.microsoft.com/office/drawing/2014/main" id="{3CCBDA31-9C7D-4A63-BCE0-6BDA9BED3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4" descr="https://ma7media.storage.googleapis.com/sites/default/files/styles/nagykep_large/s3/migrated/pictures/vallas-egyhaz/pozson-szent-marton-dom-043.jpg.webp?itok=6AkDC5u0">
            <a:extLst>
              <a:ext uri="{FF2B5EF4-FFF2-40B4-BE49-F238E27FC236}">
                <a16:creationId xmlns:a16="http://schemas.microsoft.com/office/drawing/2014/main" id="{ABD2B8F9-1434-FA6F-3114-3206DBAF9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6" descr="Melyek Pozsony legveszélyesebb városrészei? | ma7.sk">
            <a:extLst>
              <a:ext uri="{FF2B5EF4-FFF2-40B4-BE49-F238E27FC236}">
                <a16:creationId xmlns:a16="http://schemas.microsoft.com/office/drawing/2014/main" id="{70C0EF78-576C-E781-EF63-8164C6F7B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Melyek Pozsony legveszélyesebb városrészei? | ma7.sk">
            <a:extLst>
              <a:ext uri="{FF2B5EF4-FFF2-40B4-BE49-F238E27FC236}">
                <a16:creationId xmlns:a16="http://schemas.microsoft.com/office/drawing/2014/main" id="{E66FFFE0-F450-0D4F-8714-529CAE50F7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Online médiaelem 11" title="Száll a rege várról várra — Pozsony">
            <a:hlinkClick r:id="" action="ppaction://media"/>
            <a:extLst>
              <a:ext uri="{FF2B5EF4-FFF2-40B4-BE49-F238E27FC236}">
                <a16:creationId xmlns:a16="http://schemas.microsoft.com/office/drawing/2014/main" id="{2B100267-86CD-E91A-4B10-F8FA02867E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377" y="1497789"/>
            <a:ext cx="9119245" cy="51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81590">
              <a:schemeClr val="accent6">
                <a:lumMod val="40000"/>
                <a:lumOff val="60000"/>
              </a:schemeClr>
            </a:gs>
            <a:gs pos="48000">
              <a:schemeClr val="accent1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524000" y="138544"/>
            <a:ext cx="9144000" cy="775999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latin typeface="+mn-lt"/>
              </a:rPr>
              <a:t>Felvidék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025236" y="1164271"/>
            <a:ext cx="10233891" cy="1655762"/>
          </a:xfrm>
        </p:spPr>
        <p:txBody>
          <a:bodyPr>
            <a:noAutofit/>
          </a:bodyPr>
          <a:lstStyle/>
          <a:p>
            <a:pPr algn="just"/>
            <a:r>
              <a:rPr lang="hu-HU" sz="3000" dirty="0">
                <a:cs typeface="Times New Roman" panose="02020603050405020304" pitchFamily="18" charset="0"/>
              </a:rPr>
              <a:t>A történelmi tények alapján eredetileg a „Felvidék”, illetve korábbi változatai, mint a „Felföld” vagy „Felső-Magyarország”, földrajzi kifejezések voltak, amelyek a történelmi Magyarország északi, illetve hegyvidéki területeire utaltak</a:t>
            </a:r>
            <a:r>
              <a:rPr lang="hu-HU" sz="3000" dirty="0"/>
              <a:t>.</a:t>
            </a:r>
          </a:p>
        </p:txBody>
      </p:sp>
      <p:pic>
        <p:nvPicPr>
          <p:cNvPr id="1026" name="Picture 2" descr="Nagy magyarország: Nagy-magyarország-közigazgatási térkép (kép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19" y="3111902"/>
            <a:ext cx="5079672" cy="34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7" y="3111902"/>
            <a:ext cx="5493032" cy="3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6783" y="256685"/>
            <a:ext cx="11532323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+mn-lt"/>
                <a:cs typeface="Times New Roman" panose="02020603050405020304" pitchFamily="18" charset="0"/>
              </a:rPr>
              <a:t>3. nap: Komárom </a:t>
            </a:r>
            <a:r>
              <a:rPr lang="hu-HU" sz="2800" b="1" dirty="0">
                <a:latin typeface="+mn-lt"/>
                <a:cs typeface="Times New Roman" panose="02020603050405020304" pitchFamily="18" charset="0"/>
              </a:rPr>
              <a:t>(Révkomárom, Észak-Komárom) </a:t>
            </a:r>
            <a:r>
              <a:rPr lang="hu-HU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Komárno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évkomárom | Pozsonyi városnézés és szlovákiai körutak magyar  idegenvezetővelPozsonyi városnézés és szlovákiai körutak magyar  idegenvezetőv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0" y="3958447"/>
            <a:ext cx="3334328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máromi Jókai Színház | ma7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0" y="2322076"/>
            <a:ext cx="2782128" cy="20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 Komáromi Jókai Színház a 2023/2024-es évadban a már meglévők mellett  egyetemi bérletet is hir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30" y="4579354"/>
            <a:ext cx="2730307" cy="20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86" y="1320800"/>
            <a:ext cx="2154629" cy="7864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79" y="1582248"/>
            <a:ext cx="2549480" cy="2279852"/>
          </a:xfrm>
          <a:prstGeom prst="rect">
            <a:avLst/>
          </a:prstGeom>
        </p:spPr>
      </p:pic>
      <p:pic>
        <p:nvPicPr>
          <p:cNvPr id="5130" name="Picture 10" descr="Komárom Belvárosa - Komárno - centrum mes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00" y="4268043"/>
            <a:ext cx="2437550" cy="22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A komáromi Jókai | Duna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4" descr="Jókai Mór szobra felállításának nyolcvanadik évfordulójára emlékeztek  Komáromban – Felvidék.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36" name="Picture 16" descr="A komáromi Jókai | Duna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4" y="1604882"/>
            <a:ext cx="2937906" cy="22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A SJE Cantus Iuventus kórusának támogatása Komárom város jóvoltából -  proselye.or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78595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Európa-udvar Komáromban - Slovakia.trave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51" y="4268043"/>
            <a:ext cx="2348957" cy="22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2EE19-089A-E26A-48FF-2E793BCE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303871-5D2B-AEA4-5F14-6EAA35A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38" y="210452"/>
            <a:ext cx="11532323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3. nap: Komárom </a:t>
            </a:r>
            <a:r>
              <a:rPr lang="hu-HU" sz="2800" b="1" dirty="0">
                <a:latin typeface="+mn-lt"/>
                <a:cs typeface="Times New Roman" panose="02020603050405020304" pitchFamily="18" charset="0"/>
              </a:rPr>
              <a:t>(Révkomárom, Észak-Komárom) </a:t>
            </a:r>
            <a:r>
              <a:rPr lang="hu-HU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Komárno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 descr="A komáromi Jókai | Duna24">
            <a:extLst>
              <a:ext uri="{FF2B5EF4-FFF2-40B4-BE49-F238E27FC236}">
                <a16:creationId xmlns:a16="http://schemas.microsoft.com/office/drawing/2014/main" id="{EBD31479-DA86-250F-5772-91BE4FA93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4" descr="Jókai Mór szobra felállításának nyolcvanadik évfordulójára emlékeztek  Komáromban – Felvidék.ma">
            <a:extLst>
              <a:ext uri="{FF2B5EF4-FFF2-40B4-BE49-F238E27FC236}">
                <a16:creationId xmlns:a16="http://schemas.microsoft.com/office/drawing/2014/main" id="{DFC33B75-98F1-E639-7171-4F3057AB4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Online médiaelem 8" title="Száll a rege várról várra — Komárom">
            <a:hlinkClick r:id="" action="ppaction://media"/>
            <a:extLst>
              <a:ext uri="{FF2B5EF4-FFF2-40B4-BE49-F238E27FC236}">
                <a16:creationId xmlns:a16="http://schemas.microsoft.com/office/drawing/2014/main" id="{3EB97E60-7124-D8AB-B3C4-526033AFD9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3418" y="1343132"/>
            <a:ext cx="9125164" cy="51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34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latin typeface="+mn-lt"/>
              </a:rPr>
              <a:t>Kirándulásra fel! </a:t>
            </a:r>
            <a:r>
              <a:rPr lang="hu-HU" sz="5400" b="1" dirty="0">
                <a:latin typeface="+mn-lt"/>
                <a:sym typeface="Wingdings" panose="05000000000000000000" pitchFamily="2" charset="2"/>
              </a:rPr>
              <a:t></a:t>
            </a:r>
            <a:br>
              <a:rPr lang="hu-HU" sz="5400" b="1" dirty="0">
                <a:latin typeface="+mn-lt"/>
              </a:rPr>
            </a:br>
            <a:r>
              <a:rPr lang="hu-HU" sz="1400" b="1" dirty="0">
                <a:latin typeface="+mn-lt"/>
              </a:rPr>
              <a:t>Készítette: Nagy Katalin</a:t>
            </a:r>
            <a:endParaRPr lang="hu-HU" sz="400" b="1" dirty="0">
              <a:latin typeface="+mn-lt"/>
            </a:endParaRPr>
          </a:p>
        </p:txBody>
      </p:sp>
      <p:pic>
        <p:nvPicPr>
          <p:cNvPr id="4" name="Picture 52" descr="Kirándulás fénykép hátulnézet illusztráció csoport túrázók Stock fotó © len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42" y="1784683"/>
            <a:ext cx="3663516" cy="21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51" y="5428797"/>
            <a:ext cx="7153097" cy="12866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61" y="4177811"/>
            <a:ext cx="2314076" cy="103154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99D4A6B-7B84-4806-A9E5-BE11BCCE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https://www.okosdoboz.hu/hu-HU/Hatarontuli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https://www.okosdoboz.hu/feladatsor?id=2533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4F9440-DA4C-46F1-849D-FF2AFBB66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80235"/>
            <a:ext cx="5219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https://www.okosdoboz.hu/hu-HU/Hatarontuli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https://www.okosdoboz.hu/feladatsor?id=2533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4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81590">
              <a:schemeClr val="accent6">
                <a:lumMod val="40000"/>
                <a:lumOff val="60000"/>
              </a:schemeClr>
            </a:gs>
            <a:gs pos="48000">
              <a:schemeClr val="accent1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876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latin typeface="+mn-lt"/>
              </a:rPr>
              <a:t>A </a:t>
            </a:r>
            <a:r>
              <a:rPr lang="hu-HU" sz="3600" b="1" dirty="0">
                <a:latin typeface="+mn-lt"/>
              </a:rPr>
              <a:t>szlovákiai magyarok</a:t>
            </a:r>
            <a:r>
              <a:rPr lang="hu-HU" sz="3600" dirty="0">
                <a:latin typeface="+mn-lt"/>
              </a:rPr>
              <a:t> vagy </a:t>
            </a:r>
            <a:r>
              <a:rPr lang="hu-HU" sz="3600" b="1" dirty="0">
                <a:latin typeface="+mn-lt"/>
              </a:rPr>
              <a:t>felvidéki magyarok</a:t>
            </a:r>
            <a:endParaRPr lang="hu-H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2482" y="1483879"/>
            <a:ext cx="10347036" cy="24046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/>
              <a:t>Egyike azon kisebbségeknek, amelyek az első világháborút lezáró versailles-i békeszerződések következtében alakultak ki. A jog immár több mint 100 éve a csehszlovák, illetve a szlovák államhoz köti őket, rokoni kapcsolataik, kulturális-nyelvi kötődésük és etnikai identitásuk azonban továbbra is erős szálakkal fűzi őket Magyarországhoz.</a:t>
            </a:r>
          </a:p>
        </p:txBody>
      </p:sp>
      <p:sp>
        <p:nvSpPr>
          <p:cNvPr id="4" name="Téglalap 3"/>
          <p:cNvSpPr/>
          <p:nvPr/>
        </p:nvSpPr>
        <p:spPr>
          <a:xfrm>
            <a:off x="517237" y="4417655"/>
            <a:ext cx="6502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dirty="0">
                <a:solidFill>
                  <a:srgbClr val="202122"/>
                </a:solidFill>
              </a:rPr>
              <a:t> A magát magyarnak vallók döntő többsége (több mint 90%-a) Dél-Szlovákiának a Magyarországgal határos déli sávjában, mintegy 8400 négyzetkilométernyi összefüggő területen él.</a:t>
            </a:r>
          </a:p>
          <a:p>
            <a:pPr algn="just"/>
            <a:r>
              <a:rPr lang="hu-HU" sz="2200" b="1" dirty="0">
                <a:solidFill>
                  <a:srgbClr val="202122"/>
                </a:solidFill>
              </a:rPr>
              <a:t>2021-ben 422 065 </a:t>
            </a:r>
            <a:r>
              <a:rPr lang="hu-HU" sz="2200" dirty="0">
                <a:solidFill>
                  <a:srgbClr val="202122"/>
                </a:solidFill>
              </a:rPr>
              <a:t>személy vallotta magát "elsősorban" magyarnak. Ez Szlovákia lakosságának 7,75 százalékát jelenti.</a:t>
            </a:r>
          </a:p>
        </p:txBody>
      </p:sp>
      <p:pic>
        <p:nvPicPr>
          <p:cNvPr id="2050" name="Picture 2" descr="Teljesen eltűnhetnek a magyarok Szlovákiából - Portfolio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5" y="3670082"/>
            <a:ext cx="4636655" cy="31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5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81590">
              <a:schemeClr val="accent6">
                <a:lumMod val="40000"/>
                <a:lumOff val="60000"/>
              </a:schemeClr>
            </a:gs>
            <a:gs pos="48000">
              <a:schemeClr val="accent1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890" y="398630"/>
            <a:ext cx="6024319" cy="2016420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+mn-lt"/>
                <a:cs typeface="Times New Roman" panose="02020603050405020304" pitchFamily="18" charset="0"/>
              </a:rPr>
              <a:t>Információk:</a:t>
            </a:r>
            <a:br>
              <a:rPr lang="hu-HU" sz="2400" b="1" dirty="0">
                <a:latin typeface="+mn-lt"/>
                <a:cs typeface="Times New Roman" panose="02020603050405020304" pitchFamily="18" charset="0"/>
              </a:rPr>
            </a:br>
            <a:br>
              <a:rPr lang="hu-HU" sz="2400" dirty="0">
                <a:latin typeface="+mn-lt"/>
              </a:rPr>
            </a:br>
            <a:r>
              <a:rPr lang="hu-HU" sz="2400" dirty="0">
                <a:latin typeface="+mn-lt"/>
                <a:cs typeface="Times New Roman" panose="02020603050405020304" pitchFamily="18" charset="0"/>
              </a:rPr>
              <a:t>A kirándulás időtartama: </a:t>
            </a:r>
            <a:r>
              <a:rPr lang="hu-HU" sz="2400" b="1" dirty="0">
                <a:latin typeface="+mn-lt"/>
                <a:cs typeface="Times New Roman" panose="02020603050405020304" pitchFamily="18" charset="0"/>
              </a:rPr>
              <a:t>3 nap, 2 éjszaka</a:t>
            </a:r>
            <a:br>
              <a:rPr lang="hu-HU" sz="2400" dirty="0">
                <a:latin typeface="+mn-lt"/>
                <a:cs typeface="Times New Roman" panose="02020603050405020304" pitchFamily="18" charset="0"/>
              </a:rPr>
            </a:br>
            <a:r>
              <a:rPr lang="hu-HU" sz="2400" dirty="0">
                <a:latin typeface="+mn-lt"/>
                <a:cs typeface="Times New Roman" panose="02020603050405020304" pitchFamily="18" charset="0"/>
              </a:rPr>
              <a:t>Szállás,</a:t>
            </a:r>
            <a:r>
              <a:rPr lang="hu-HU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+mn-lt"/>
                <a:cs typeface="Times New Roman" panose="02020603050405020304" pitchFamily="18" charset="0"/>
              </a:rPr>
              <a:t>ellátás helyszíne:  </a:t>
            </a:r>
            <a:r>
              <a:rPr lang="hu-HU" sz="2400" b="1" dirty="0">
                <a:latin typeface="+mn-lt"/>
                <a:cs typeface="Times New Roman" panose="02020603050405020304" pitchFamily="18" charset="0"/>
              </a:rPr>
              <a:t>Nyitra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1309" y="4368801"/>
            <a:ext cx="794327" cy="43513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hu-HU" dirty="0"/>
              <a:t> </a:t>
            </a:r>
            <a:endParaRPr lang="hu-HU" sz="9600" dirty="0"/>
          </a:p>
        </p:txBody>
      </p:sp>
      <p:pic>
        <p:nvPicPr>
          <p:cNvPr id="6146" name="Picture 2" descr="A nyitrai Top 10 – Nyitrai Idegenforgalmi Szerve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27" y="4463766"/>
            <a:ext cx="2980774" cy="20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zlovakia utazas - Nyitrai régió (Nitriansky región) | Szlovakia uta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31" y="4376995"/>
            <a:ext cx="2326017" cy="19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nternet vendégház rajz, hold, szállás, terület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01" y="285028"/>
            <a:ext cx="617553" cy="5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Faház Cartoon Cottage rajz, rajzfilm ház, élénkség, Művészet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6" descr="Faház Cartoon Cottage rajz, rajzfilm ház, élénkség, Művészet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8" descr="Faház Cartoon Cottage rajz, rajzfilm ház, élénkség, Művészet png |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20" descr="Faház Erdő Fenyves Erdő Lineáris Vektor Természet Illusztráció Elszigetelt  Fehér Stock vektor: ©Ostapius 54009793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66" name="Picture 22" descr="Faház Cartoon Cottage rajz, rajzfilm ház, élénkség, Művészet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10" y="215222"/>
            <a:ext cx="1945675" cy="20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4" descr="Child sleeping Stock vektorok | Depositphotos"/>
          <p:cNvSpPr>
            <a:spLocks noChangeAspect="1" noChangeArrowheads="1"/>
          </p:cNvSpPr>
          <p:nvPr/>
        </p:nvSpPr>
        <p:spPr bwMode="auto">
          <a:xfrm>
            <a:off x="3772147" y="489527"/>
            <a:ext cx="280690" cy="2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26" descr="Child sleeping Stock vektorok | Depositphoto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30" descr="Vektoros Illusztráció Gyerek Alvás Ébrenlét — Stock Vecto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AutoShape 32" descr="Vektoros Illusztráció Gyerek Alvás Ébrenlét — Stock Vector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36" descr="Olcsó kétágyas — Stock Vector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30" y="240739"/>
            <a:ext cx="2676745" cy="1972796"/>
          </a:xfrm>
          <a:prstGeom prst="rect">
            <a:avLst/>
          </a:prstGeom>
        </p:spPr>
      </p:pic>
      <p:sp>
        <p:nvSpPr>
          <p:cNvPr id="16" name="AutoShape 38" descr="Tótszerdahelyi Zrínyi Katarina Horvát Általános Iskola - Étla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84" name="Picture 40" descr="Tótszerdahelyi Zrínyi Katarina Horvát Általános Iskola - Étl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94" y="769191"/>
            <a:ext cx="1412883" cy="14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2" descr="Túrázók Vektorok, Illusztrációk és Clipartok | Stockfres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88" name="Picture 44" descr="Túrázók Vektorok, Illusztrációk és Clipartok | Stockfres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47" y="2415050"/>
            <a:ext cx="2462934" cy="18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6" descr="Kirándulás · gyerekek · illusztráció · kicsi · utazás · erdő -  vektorgrafika © lenm (#4445560) | Stockfres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92" name="Picture 48" descr="Kirándulás · gyerekek · illusztráció · kicsi · utazás · erdő -  vektorgrafika © lenm (#4445560) | Stockfres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11" y="2415050"/>
            <a:ext cx="2694255" cy="17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 descr="Kirándulás: Több mint 1 399 029 jogdíjmentes, licencelhető  stockillusztráció és -rajz | Shutter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16738"/>
            <a:ext cx="4545734" cy="18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0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81590">
              <a:schemeClr val="accent6">
                <a:lumMod val="40000"/>
                <a:lumOff val="60000"/>
              </a:schemeClr>
            </a:gs>
            <a:gs pos="48000">
              <a:schemeClr val="accent1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9B8D65C-B5B2-CA23-4D89-675FE847A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11" y="120630"/>
            <a:ext cx="8655977" cy="648742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CD83DF7-297F-0A58-7EA8-F4080DD51F82}"/>
              </a:ext>
            </a:extLst>
          </p:cNvPr>
          <p:cNvSpPr txBox="1"/>
          <p:nvPr/>
        </p:nvSpPr>
        <p:spPr>
          <a:xfrm>
            <a:off x="2789434" y="3570270"/>
            <a:ext cx="126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Pozsony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FDFF57-BF1E-D4DB-E3D8-EC33C434691E}"/>
              </a:ext>
            </a:extLst>
          </p:cNvPr>
          <p:cNvSpPr txBox="1"/>
          <p:nvPr/>
        </p:nvSpPr>
        <p:spPr>
          <a:xfrm>
            <a:off x="4366517" y="2537717"/>
            <a:ext cx="15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Nagyszombat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038ADFB-C83A-6496-07B7-972DE2655BB9}"/>
              </a:ext>
            </a:extLst>
          </p:cNvPr>
          <p:cNvSpPr txBox="1"/>
          <p:nvPr/>
        </p:nvSpPr>
        <p:spPr>
          <a:xfrm>
            <a:off x="6096000" y="261991"/>
            <a:ext cx="119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Trencsén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B8F48EB-B073-8ADC-C677-CDB544F9E77B}"/>
              </a:ext>
            </a:extLst>
          </p:cNvPr>
          <p:cNvSpPr txBox="1"/>
          <p:nvPr/>
        </p:nvSpPr>
        <p:spPr>
          <a:xfrm>
            <a:off x="7972746" y="575353"/>
            <a:ext cx="158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Bajmóc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4FC73C2-1055-8CDA-012A-2C099A047AEC}"/>
              </a:ext>
            </a:extLst>
          </p:cNvPr>
          <p:cNvSpPr txBox="1"/>
          <p:nvPr/>
        </p:nvSpPr>
        <p:spPr>
          <a:xfrm>
            <a:off x="6375115" y="2537717"/>
            <a:ext cx="113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Zsére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10142B7-CB45-249D-44A7-C6BB28FAE1D8}"/>
              </a:ext>
            </a:extLst>
          </p:cNvPr>
          <p:cNvSpPr txBox="1"/>
          <p:nvPr/>
        </p:nvSpPr>
        <p:spPr>
          <a:xfrm>
            <a:off x="6375115" y="5568593"/>
            <a:ext cx="154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Komárom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B99058E-E5D3-8C18-331B-FE7D891E3A47}"/>
              </a:ext>
            </a:extLst>
          </p:cNvPr>
          <p:cNvSpPr txBox="1"/>
          <p:nvPr/>
        </p:nvSpPr>
        <p:spPr>
          <a:xfrm>
            <a:off x="7726166" y="2907049"/>
            <a:ext cx="236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Garamszentbenedek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F2C6105-F710-215D-6EE9-50286D424C65}"/>
              </a:ext>
            </a:extLst>
          </p:cNvPr>
          <p:cNvSpPr txBox="1"/>
          <p:nvPr/>
        </p:nvSpPr>
        <p:spPr>
          <a:xfrm>
            <a:off x="8835775" y="2311685"/>
            <a:ext cx="175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Selmecbánya</a:t>
            </a:r>
          </a:p>
        </p:txBody>
      </p:sp>
      <p:pic>
        <p:nvPicPr>
          <p:cNvPr id="15" name="Ábra 14" descr="Ház egyszínű kitöltéssel">
            <a:extLst>
              <a:ext uri="{FF2B5EF4-FFF2-40B4-BE49-F238E27FC236}">
                <a16:creationId xmlns:a16="http://schemas.microsoft.com/office/drawing/2014/main" id="{604A316B-58D7-80AB-1BF0-C1599696A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2746" y="5840319"/>
            <a:ext cx="508571" cy="50857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31345" y="32142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2317FCF-E7AF-F50B-CD87-09C0810228A6}"/>
              </a:ext>
            </a:extLst>
          </p:cNvPr>
          <p:cNvSpPr txBox="1"/>
          <p:nvPr/>
        </p:nvSpPr>
        <p:spPr>
          <a:xfrm>
            <a:off x="6031345" y="3029588"/>
            <a:ext cx="113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Nyitra</a:t>
            </a:r>
          </a:p>
        </p:txBody>
      </p:sp>
      <p:pic>
        <p:nvPicPr>
          <p:cNvPr id="14" name="Ábra 13" descr="Alvás egyszínű kitöltéssel">
            <a:extLst>
              <a:ext uri="{FF2B5EF4-FFF2-40B4-BE49-F238E27FC236}">
                <a16:creationId xmlns:a16="http://schemas.microsoft.com/office/drawing/2014/main" id="{D99653D2-03A6-2D71-24CD-531B6DFA9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6954" y="3014200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306" y="214630"/>
            <a:ext cx="10578537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1. nap: Selmecbánya-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Banská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Štiavnica</a:t>
            </a:r>
            <a:endParaRPr lang="hu-HU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9136" y="1436261"/>
            <a:ext cx="9370876" cy="10799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200" b="1" dirty="0"/>
              <a:t>Evangélikus Líceum </a:t>
            </a:r>
            <a:r>
              <a:rPr lang="hu-HU" sz="2200" dirty="0"/>
              <a:t>épületénél megemlékezést tartunk Petőfi Sándorról, és Mikszáth Kálmánról, akik itt tanultak.</a:t>
            </a:r>
          </a:p>
        </p:txBody>
      </p:sp>
      <p:pic>
        <p:nvPicPr>
          <p:cNvPr id="1026" name="Picture 2" descr="Fot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7" y="2583053"/>
            <a:ext cx="4343991" cy="40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36" y="2524467"/>
            <a:ext cx="2139343" cy="17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10 legjobb látnivaló a környéken - St. Anton és Selmecbán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07" y="257284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Érdekes fotók Selmecbánya (Szlovákia) látnivaló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4" y="256223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Selmecbánya - Utazasok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6" name="Picture 12" descr="Szlovákia királyi bányavárosai: Selmecbányától Breznóbányáig — Travel a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16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lmecbánya, uNESCO látnivalók - Travelguide.s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69" y="4496110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Petőfi Sándor –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6" name="Picture 4" descr="Marking the Bicentenary of Hungary’s National Poet, Sándor Petőfi -  Hungarian Conservati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36" y="3917744"/>
            <a:ext cx="1597769" cy="1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Mikszáth Kálmán (író) – Wikipédia"/>
          <p:cNvSpPr>
            <a:spLocks noChangeAspect="1" noChangeArrowheads="1"/>
          </p:cNvSpPr>
          <p:nvPr/>
        </p:nvSpPr>
        <p:spPr bwMode="auto">
          <a:xfrm>
            <a:off x="-905164" y="-1205205"/>
            <a:ext cx="1670339" cy="16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Mikszáth Kálmán (író) –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2" name="Picture 10" descr="Mikszáth Kálmán (író) – Wikipé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4" y="5284530"/>
            <a:ext cx="1122606" cy="14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9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A8A19-EB6F-F2B8-3A2E-34BF05941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5E24B2-8C5D-EA57-923F-60CBE2B0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214630"/>
            <a:ext cx="10578537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1. nap: Selmecbánya-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Banská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Štiavnica</a:t>
            </a:r>
            <a:endParaRPr lang="hu-HU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AutoShape 10" descr="Selmecbánya - Utazasok.org">
            <a:extLst>
              <a:ext uri="{FF2B5EF4-FFF2-40B4-BE49-F238E27FC236}">
                <a16:creationId xmlns:a16="http://schemas.microsoft.com/office/drawing/2014/main" id="{F64C5FA0-7C36-CC09-C14F-21335467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2" descr="Petőfi Sándor – Wikipédia">
            <a:extLst>
              <a:ext uri="{FF2B5EF4-FFF2-40B4-BE49-F238E27FC236}">
                <a16:creationId xmlns:a16="http://schemas.microsoft.com/office/drawing/2014/main" id="{BCBA7882-42C5-94C8-C62D-C406ED557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Mikszáth Kálmán (író) – Wikipédia">
            <a:extLst>
              <a:ext uri="{FF2B5EF4-FFF2-40B4-BE49-F238E27FC236}">
                <a16:creationId xmlns:a16="http://schemas.microsoft.com/office/drawing/2014/main" id="{864DA5B2-31C4-8FB4-D7B4-D0D703957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905164" y="-1205205"/>
            <a:ext cx="1670339" cy="16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Mikszáth Kálmán (író) – Wikipédia">
            <a:extLst>
              <a:ext uri="{FF2B5EF4-FFF2-40B4-BE49-F238E27FC236}">
                <a16:creationId xmlns:a16="http://schemas.microsoft.com/office/drawing/2014/main" id="{3181C7B7-C15F-EF9F-2891-286758DC12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Online médiaelem 8" title="Felföldi tájoló, Selmecbánya">
            <a:hlinkClick r:id="" action="ppaction://media"/>
            <a:extLst>
              <a:ext uri="{FF2B5EF4-FFF2-40B4-BE49-F238E27FC236}">
                <a16:creationId xmlns:a16="http://schemas.microsoft.com/office/drawing/2014/main" id="{EBC70402-0BDE-98E6-F0D2-4BF1D28400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3350" y="1424954"/>
            <a:ext cx="9005299" cy="50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2647" y="145955"/>
            <a:ext cx="10058555" cy="85866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1. nap: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Garamszentbenedek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Hronský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Beňadik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76" name="Picture 28" descr="Garamszentbenedek - erődített kolosto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 bwMode="auto">
          <a:xfrm>
            <a:off x="913945" y="4086757"/>
            <a:ext cx="2610894" cy="20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14105" y="1110329"/>
            <a:ext cx="9995640" cy="1023271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cs typeface="Times New Roman" panose="02020603050405020304" pitchFamily="18" charset="0"/>
              </a:rPr>
              <a:t>Kéttornyú bencés apátsági vártemplom és kolostor: a Felvidék második legnagyobb kolostora</a:t>
            </a:r>
            <a:endParaRPr lang="hu-HU" sz="2200" dirty="0"/>
          </a:p>
        </p:txBody>
      </p:sp>
      <p:pic>
        <p:nvPicPr>
          <p:cNvPr id="2054" name="Picture 6" descr="A GARAMSZENTBENEDEKI BENCÉS APÁTSÁGI TEMPLOM ÉS KOLOSTOR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2" y="226767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aramszentbenedek (Hronsky Beňadik) bencés templ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59" y="3969940"/>
            <a:ext cx="1511668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Kolostor - Garamszentbenedek - Slovakia.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6" descr="Kolostor - Garamszentbenedek - Slovakia.tra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8" name="Picture 20" descr="Garamszentbenedeki úrkoporsó –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9" y="2044662"/>
            <a:ext cx="2202487" cy="3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Garamszentbenedek - erődített kolos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24" y="2251670"/>
            <a:ext cx="1847850" cy="28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Garamszentbenedek (Hronsky Beňadik) bencés templo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97" y="3969940"/>
            <a:ext cx="1676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A garamszentbenedeki bencés apátság és kolostor, a kora gótika felvidéki  ékköve – Felvidék.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47" y="2133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9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00519-063F-595D-324A-081A7F198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D1B58F-34D9-1A56-0208-1853293F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47" y="145955"/>
            <a:ext cx="10058555" cy="85866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latin typeface="+mn-lt"/>
                <a:cs typeface="Times New Roman" panose="02020603050405020304" pitchFamily="18" charset="0"/>
              </a:rPr>
              <a:t>1. nap: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Garamszentbenedek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Hronský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4000" b="1" dirty="0" err="1">
                <a:latin typeface="+mn-lt"/>
                <a:cs typeface="Times New Roman" panose="02020603050405020304" pitchFamily="18" charset="0"/>
              </a:rPr>
              <a:t>Beňadik</a:t>
            </a:r>
            <a:r>
              <a:rPr lang="hu-HU" sz="40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14" descr="Kolostor - Garamszentbenedek - Slovakia.travel">
            <a:extLst>
              <a:ext uri="{FF2B5EF4-FFF2-40B4-BE49-F238E27FC236}">
                <a16:creationId xmlns:a16="http://schemas.microsoft.com/office/drawing/2014/main" id="{D69F5753-A1EC-3076-8000-BBFAB5E086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6" descr="Kolostor - Garamszentbenedek - Slovakia.travel">
            <a:extLst>
              <a:ext uri="{FF2B5EF4-FFF2-40B4-BE49-F238E27FC236}">
                <a16:creationId xmlns:a16="http://schemas.microsoft.com/office/drawing/2014/main" id="{E07034E8-7496-F12B-5F79-F2269770B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Online médiaelem 8" title="Garamszentbenedek, erődített kolostor (Hronský Beňadik)">
            <a:hlinkClick r:id="" action="ppaction://media"/>
            <a:extLst>
              <a:ext uri="{FF2B5EF4-FFF2-40B4-BE49-F238E27FC236}">
                <a16:creationId xmlns:a16="http://schemas.microsoft.com/office/drawing/2014/main" id="{3E38A8A9-9799-4E56-FF3B-4957264701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2367" y="1157842"/>
            <a:ext cx="9846794" cy="55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9</TotalTime>
  <Words>559</Words>
  <Application>Microsoft Office PowerPoint</Application>
  <PresentationFormat>Szélesvásznú</PresentationFormat>
  <Paragraphs>50</Paragraphs>
  <Slides>22</Slides>
  <Notes>0</Notes>
  <HiddenSlides>0</HiddenSlides>
  <MMClips>8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Office-téma</vt:lpstr>
      <vt:lpstr> Kis ízelítő  Nyugat-Felvidék kincseiből</vt:lpstr>
      <vt:lpstr>Felvidék</vt:lpstr>
      <vt:lpstr>A szlovákiai magyarok vagy felvidéki magyarok</vt:lpstr>
      <vt:lpstr>Információk:  A kirándulás időtartama: 3 nap, 2 éjszaka Szállás, ellátás helyszíne:  Nyitra</vt:lpstr>
      <vt:lpstr>PowerPoint-bemutató</vt:lpstr>
      <vt:lpstr>1. nap: Selmecbánya-Banská Štiavnica</vt:lpstr>
      <vt:lpstr>1. nap: Selmecbánya-Banská Štiavnica</vt:lpstr>
      <vt:lpstr>1. nap: Garamszentbenedek - Hronský Beňadik </vt:lpstr>
      <vt:lpstr>1. nap: Garamszentbenedek - Hronský Beňadik </vt:lpstr>
      <vt:lpstr>1. nap: Garamszentbenedek - Hronský Beňadik </vt:lpstr>
      <vt:lpstr>2. nap: Látogatás a Zsérei Magyar Tannyelvű Iskolába</vt:lpstr>
      <vt:lpstr>2. nap: Bajmóc – Bojnice  Bajmóci vár – tele titokzatos történetekkel</vt:lpstr>
      <vt:lpstr>2. nap: Bajmóc – Bojnice </vt:lpstr>
      <vt:lpstr>2. nap: Trencsén – Trenčín  Trencséni vár Trencsén városának szívében, a Várhegy (Mária-hegy) mészkőszirtjén emelkedik a Vág völgye fölött. </vt:lpstr>
      <vt:lpstr>2. nap: Trencsén – Trenčín</vt:lpstr>
      <vt:lpstr>3. nap: Nagyszombat - Trnava  A legrégebbi szabad királyi város volt a mai Szlovákia területén. A város ezen kívül több évszázadon keresztül Magyarország fő egyházi központja is volt.  </vt:lpstr>
      <vt:lpstr>3. nap: Nagyszombat - Trnava</vt:lpstr>
      <vt:lpstr>3. nap: Pozsony- Bratislava Szlovákia fővárosa </vt:lpstr>
      <vt:lpstr>3. nap: Pozsony- Bratislava Szlovákia fővárosa </vt:lpstr>
      <vt:lpstr>3. nap: Komárom (Révkomárom, Észak-Komárom) - Komárno</vt:lpstr>
      <vt:lpstr>3. nap: Komárom (Révkomárom, Észak-Komárom) - Komárno</vt:lpstr>
      <vt:lpstr>Kirándulásra fel!  Készítette: Nagy Katalin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 ízelítő Nyugat-Felvidék kincseiből</dc:title>
  <dc:creator>Nagy Katalin</dc:creator>
  <cp:lastModifiedBy>Nagy Katalin</cp:lastModifiedBy>
  <cp:revision>82</cp:revision>
  <dcterms:created xsi:type="dcterms:W3CDTF">2025-03-08T12:28:18Z</dcterms:created>
  <dcterms:modified xsi:type="dcterms:W3CDTF">2025-08-07T10:17:09Z</dcterms:modified>
</cp:coreProperties>
</file>